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91" r:id="rId4"/>
    <p:sldId id="258" r:id="rId5"/>
    <p:sldId id="259" r:id="rId6"/>
    <p:sldId id="293" r:id="rId7"/>
    <p:sldId id="261" r:id="rId8"/>
    <p:sldId id="262" r:id="rId9"/>
    <p:sldId id="263" r:id="rId10"/>
    <p:sldId id="264" r:id="rId11"/>
    <p:sldId id="29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83" r:id="rId23"/>
    <p:sldId id="276" r:id="rId24"/>
    <p:sldId id="277" r:id="rId25"/>
    <p:sldId id="285" r:id="rId26"/>
    <p:sldId id="286" r:id="rId27"/>
    <p:sldId id="287" r:id="rId28"/>
    <p:sldId id="288" r:id="rId29"/>
    <p:sldId id="289" r:id="rId30"/>
    <p:sldId id="279" r:id="rId31"/>
    <p:sldId id="280" r:id="rId32"/>
    <p:sldId id="284" r:id="rId33"/>
    <p:sldId id="281" r:id="rId34"/>
    <p:sldId id="28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3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47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2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43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5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4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6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5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34CA7-55EE-4305-9D21-D82BA41B4FB7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D5129-14C0-4373-9731-B63D2B0A8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04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g0307.dothome.co.kr/mypage.html" TargetMode="External"/><Relationship Id="rId2" Type="http://schemas.openxmlformats.org/officeDocument/2006/relationships/hyperlink" Target="http://eg0307.dothome.co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g0307.dothome.co.kr/login.html" TargetMode="External"/><Relationship Id="rId4" Type="http://schemas.openxmlformats.org/officeDocument/2006/relationships/hyperlink" Target="http://eg0307.dothome.co.kr/detailed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5FEA6-5AB7-46D9-9411-FC3FE6D5E1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MCS(Man's Clothes Store)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3FEAAA-3D56-4F28-B6B2-69B4CDD09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이동현</a:t>
            </a:r>
          </a:p>
        </p:txBody>
      </p:sp>
    </p:spTree>
    <p:extLst>
      <p:ext uri="{BB962C8B-B14F-4D97-AF65-F5344CB8AC3E}">
        <p14:creationId xmlns:p14="http://schemas.microsoft.com/office/powerpoint/2010/main" val="3063497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9D933-7FBF-460F-B21E-AD68B66A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KREAM </a:t>
            </a:r>
            <a:r>
              <a:rPr lang="ko-KR" altLang="en-US" dirty="0"/>
              <a:t>분석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6A8D0-4580-4119-ABDF-83479605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KREAM </a:t>
            </a:r>
            <a:r>
              <a:rPr lang="ko-KR" altLang="en-US" dirty="0"/>
              <a:t>사이트는 무신사와 비슷하게 무채색 계열을 사용하고 </a:t>
            </a:r>
            <a:r>
              <a:rPr lang="en-US" altLang="ko-KR" dirty="0"/>
              <a:t>UI </a:t>
            </a:r>
            <a:r>
              <a:rPr lang="ko-KR" altLang="en-US" dirty="0"/>
              <a:t>같은 경우는 사용자의 편리성을 생각하여 간단하고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한눈에 알아볼 수 있게끔 되어있으며 슬라이드와 같은 애니메이션 기능을 이용하여 동적인 느낌을 </a:t>
            </a:r>
            <a:r>
              <a:rPr lang="ko-KR" altLang="en-US" dirty="0" err="1"/>
              <a:t>연출해냄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58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9D933-7FBF-460F-B21E-AD68B66A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포지셔닝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EA5307-EA5F-4C5C-9624-7F342D316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366539"/>
            <a:ext cx="9305109" cy="52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E704E-E7A6-4B08-931D-B92D9204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28A53-4B0F-4840-9FB8-FC9724D95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MZ</a:t>
            </a:r>
            <a:r>
              <a:rPr lang="ko-KR" altLang="en-US" dirty="0"/>
              <a:t>세대 의류 구매 시 </a:t>
            </a:r>
            <a:r>
              <a:rPr lang="en-US" altLang="ko-KR" dirty="0"/>
              <a:t>'</a:t>
            </a:r>
            <a:r>
              <a:rPr lang="ko-KR" altLang="en-US" dirty="0"/>
              <a:t>온라인 쇼핑몰</a:t>
            </a:r>
            <a:r>
              <a:rPr lang="en-US" altLang="ko-KR" dirty="0"/>
              <a:t>' </a:t>
            </a:r>
            <a:r>
              <a:rPr lang="ko-KR" altLang="en-US" dirty="0"/>
              <a:t>먼저 찾는다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온라인 쇼핑몰을 이용하는 고객 가운데는 패션 전문몰을 </a:t>
            </a:r>
            <a:r>
              <a:rPr lang="en-US" altLang="ko-KR" dirty="0"/>
              <a:t>1</a:t>
            </a:r>
            <a:r>
              <a:rPr lang="ko-KR" altLang="en-US" dirty="0"/>
              <a:t>순위로 이용한다는 응답이 </a:t>
            </a:r>
            <a:r>
              <a:rPr lang="en-US" altLang="ko-KR" dirty="0"/>
              <a:t>40.4%</a:t>
            </a:r>
            <a:r>
              <a:rPr lang="ko-KR" altLang="en-US" dirty="0"/>
              <a:t>로 가장 높았고</a:t>
            </a:r>
            <a:r>
              <a:rPr lang="en-US" altLang="ko-KR" dirty="0"/>
              <a:t>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오픈마켓</a:t>
            </a:r>
            <a:r>
              <a:rPr lang="en-US" altLang="ko-KR" dirty="0"/>
              <a:t>(20.6%)</a:t>
            </a:r>
            <a:r>
              <a:rPr lang="ko-KR" altLang="en-US" dirty="0"/>
              <a:t>과 브랜드 공식 온라인몰</a:t>
            </a:r>
            <a:r>
              <a:rPr lang="en-US" altLang="ko-KR" dirty="0"/>
              <a:t>(19.5%), </a:t>
            </a:r>
            <a:r>
              <a:rPr lang="ko-KR" altLang="en-US" dirty="0" err="1"/>
              <a:t>종합몰</a:t>
            </a:r>
            <a:r>
              <a:rPr lang="en-US" altLang="ko-KR" dirty="0"/>
              <a:t>(13.5%), </a:t>
            </a:r>
            <a:r>
              <a:rPr lang="ko-KR" altLang="en-US" dirty="0"/>
              <a:t>해외 </a:t>
            </a:r>
            <a:r>
              <a:rPr lang="ko-KR" altLang="en-US" dirty="0" err="1"/>
              <a:t>직구몰</a:t>
            </a:r>
            <a:r>
              <a:rPr lang="en-US" altLang="ko-KR" dirty="0"/>
              <a:t>(6.0%) </a:t>
            </a:r>
            <a:r>
              <a:rPr lang="ko-KR" altLang="en-US" dirty="0"/>
              <a:t>순으로 집계됐다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한편 마음에 드는 브랜드 발견 후 적극 구매한다는 소비자는 패션 </a:t>
            </a:r>
            <a:r>
              <a:rPr lang="ko-KR" altLang="en-US" dirty="0" err="1"/>
              <a:t>전문몰</a:t>
            </a:r>
            <a:r>
              <a:rPr lang="ko-KR" altLang="en-US" dirty="0"/>
              <a:t> 다음으로 오픈마켓보다는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브랜드 공식몰을 적극 활용한다는 답변이 많았다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아시아경제 </a:t>
            </a:r>
            <a:r>
              <a:rPr lang="en-US" altLang="ko-KR" dirty="0"/>
              <a:t>- </a:t>
            </a:r>
            <a:r>
              <a:rPr lang="ko-KR" altLang="en-US" dirty="0" err="1"/>
              <a:t>구은모</a:t>
            </a:r>
            <a:r>
              <a:rPr lang="ko-KR" altLang="en-US" dirty="0"/>
              <a:t> 기자</a:t>
            </a:r>
          </a:p>
          <a:p>
            <a:pPr marL="0" indent="0">
              <a:buNone/>
            </a:pPr>
            <a:r>
              <a:rPr lang="en-US" altLang="ko-KR" dirty="0"/>
              <a:t>(https://news.nate.com/view/20230524n03707)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16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4B012-5B07-4A57-8145-8655F61C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3B98B-B7F5-42F9-8DDA-4C9208CFB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"MZ</a:t>
            </a:r>
            <a:r>
              <a:rPr lang="ko-KR" altLang="en-US" dirty="0"/>
              <a:t>세대</a:t>
            </a:r>
            <a:r>
              <a:rPr lang="en-US" altLang="ko-KR" dirty="0"/>
              <a:t>, </a:t>
            </a:r>
            <a:r>
              <a:rPr lang="ko-KR" altLang="en-US" dirty="0"/>
              <a:t>의류에 월 </a:t>
            </a:r>
            <a:r>
              <a:rPr lang="en-US" altLang="ko-KR" dirty="0"/>
              <a:t>10</a:t>
            </a:r>
            <a:r>
              <a:rPr lang="ko-KR" altLang="en-US" dirty="0"/>
              <a:t>만원 지출</a:t>
            </a:r>
            <a:r>
              <a:rPr lang="en-US" altLang="ko-KR" dirty="0"/>
              <a:t>…88%</a:t>
            </a:r>
            <a:r>
              <a:rPr lang="ko-KR" altLang="en-US" dirty="0"/>
              <a:t>가 온라인 채널로 구매</a:t>
            </a:r>
            <a:r>
              <a:rPr lang="en-US" altLang="ko-KR" dirty="0"/>
              <a:t>"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MZ</a:t>
            </a:r>
            <a:r>
              <a:rPr lang="ko-KR" altLang="en-US" dirty="0"/>
              <a:t>세대</a:t>
            </a:r>
            <a:r>
              <a:rPr lang="en-US" altLang="ko-KR" dirty="0"/>
              <a:t>(1980</a:t>
            </a:r>
            <a:r>
              <a:rPr lang="ko-KR" altLang="en-US" dirty="0" err="1"/>
              <a:t>년대초</a:t>
            </a:r>
            <a:r>
              <a:rPr lang="ko-KR" altLang="en-US" dirty="0"/>
              <a:t>∼</a:t>
            </a:r>
            <a:r>
              <a:rPr lang="en-US" altLang="ko-KR" dirty="0"/>
              <a:t>2000</a:t>
            </a:r>
            <a:r>
              <a:rPr lang="ko-KR" altLang="en-US" dirty="0" err="1"/>
              <a:t>년대초</a:t>
            </a:r>
            <a:r>
              <a:rPr lang="ko-KR" altLang="en-US" dirty="0"/>
              <a:t> 출생 세대</a:t>
            </a:r>
            <a:r>
              <a:rPr lang="en-US" altLang="ko-KR" dirty="0"/>
              <a:t>)</a:t>
            </a:r>
            <a:r>
              <a:rPr lang="ko-KR" altLang="en-US" dirty="0"/>
              <a:t>는 의류에 월평균 </a:t>
            </a:r>
            <a:r>
              <a:rPr lang="en-US" altLang="ko-KR" dirty="0"/>
              <a:t>10</a:t>
            </a:r>
            <a:r>
              <a:rPr lang="ko-KR" altLang="en-US" dirty="0"/>
              <a:t>만원을 지출하며 대다수는 온라인 채널을 통해 구매한다는 조사 결과가 나왔다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25</a:t>
            </a:r>
            <a:r>
              <a:rPr lang="ko-KR" altLang="en-US" dirty="0"/>
              <a:t>일 소비자 데이터 플랫폼 </a:t>
            </a:r>
            <a:r>
              <a:rPr lang="ko-KR" altLang="en-US" dirty="0" err="1"/>
              <a:t>오픈서베이가</a:t>
            </a:r>
            <a:r>
              <a:rPr lang="ko-KR" altLang="en-US" dirty="0"/>
              <a:t> 지난 </a:t>
            </a:r>
            <a:r>
              <a:rPr lang="en-US" altLang="ko-KR" dirty="0"/>
              <a:t>1∼4</a:t>
            </a:r>
            <a:r>
              <a:rPr lang="ko-KR" altLang="en-US" dirty="0"/>
              <a:t>일 만 </a:t>
            </a:r>
            <a:r>
              <a:rPr lang="en-US" altLang="ko-KR" dirty="0"/>
              <a:t>15∼39</a:t>
            </a:r>
            <a:r>
              <a:rPr lang="ko-KR" altLang="en-US" dirty="0"/>
              <a:t>세 남녀 </a:t>
            </a:r>
            <a:r>
              <a:rPr lang="en-US" altLang="ko-KR" dirty="0"/>
              <a:t>2</a:t>
            </a:r>
            <a:r>
              <a:rPr lang="ko-KR" altLang="en-US" dirty="0"/>
              <a:t>천명을 조사해 발간한 </a:t>
            </a:r>
            <a:r>
              <a:rPr lang="en-US" altLang="ko-KR" dirty="0"/>
              <a:t>'MZ</a:t>
            </a:r>
            <a:r>
              <a:rPr lang="ko-KR" altLang="en-US" dirty="0"/>
              <a:t>세대 </a:t>
            </a:r>
            <a:r>
              <a:rPr lang="ko-KR" altLang="en-US" dirty="0" err="1"/>
              <a:t>패션앱</a:t>
            </a:r>
            <a:r>
              <a:rPr lang="ko-KR" altLang="en-US" dirty="0"/>
              <a:t> 트렌드 리포트 </a:t>
            </a:r>
            <a:r>
              <a:rPr lang="en-US" altLang="ko-KR" dirty="0"/>
              <a:t>2022'</a:t>
            </a:r>
            <a:r>
              <a:rPr lang="ko-KR" altLang="en-US" dirty="0"/>
              <a:t>에 따르면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MZ</a:t>
            </a:r>
            <a:r>
              <a:rPr lang="ko-KR" altLang="en-US" dirty="0"/>
              <a:t>세대는 </a:t>
            </a:r>
            <a:r>
              <a:rPr lang="en-US" altLang="ko-KR" dirty="0"/>
              <a:t>1</a:t>
            </a:r>
            <a:r>
              <a:rPr lang="ko-KR" altLang="en-US" dirty="0"/>
              <a:t>회 평균 의류 지출 비용이 </a:t>
            </a:r>
            <a:r>
              <a:rPr lang="en-US" altLang="ko-KR" dirty="0"/>
              <a:t>10</a:t>
            </a:r>
            <a:r>
              <a:rPr lang="ko-KR" altLang="en-US" dirty="0"/>
              <a:t>만</a:t>
            </a:r>
            <a:r>
              <a:rPr lang="en-US" altLang="ko-KR" dirty="0"/>
              <a:t>1</a:t>
            </a:r>
            <a:r>
              <a:rPr lang="ko-KR" altLang="en-US" dirty="0"/>
              <a:t>천원</a:t>
            </a:r>
            <a:r>
              <a:rPr lang="en-US" altLang="ko-KR" dirty="0"/>
              <a:t>, 3</a:t>
            </a:r>
            <a:r>
              <a:rPr lang="ko-KR" altLang="en-US" dirty="0"/>
              <a:t>개월 총지출 비용은 </a:t>
            </a:r>
            <a:r>
              <a:rPr lang="en-US" altLang="ko-KR" dirty="0"/>
              <a:t>29</a:t>
            </a:r>
            <a:r>
              <a:rPr lang="ko-KR" altLang="en-US" dirty="0"/>
              <a:t>만</a:t>
            </a:r>
            <a:r>
              <a:rPr lang="en-US" altLang="ko-KR" dirty="0"/>
              <a:t>2</a:t>
            </a:r>
            <a:r>
              <a:rPr lang="ko-KR" altLang="en-US" dirty="0"/>
              <a:t>천원으로 월평균 약 </a:t>
            </a:r>
            <a:r>
              <a:rPr lang="en-US" altLang="ko-KR" dirty="0"/>
              <a:t>10</a:t>
            </a:r>
            <a:r>
              <a:rPr lang="ko-KR" altLang="en-US" dirty="0"/>
              <a:t>만원을 의류 구매에 썼다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이들 </a:t>
            </a:r>
            <a:r>
              <a:rPr lang="en-US" altLang="ko-KR" dirty="0"/>
              <a:t>10</a:t>
            </a:r>
            <a:r>
              <a:rPr lang="ko-KR" altLang="en-US" dirty="0"/>
              <a:t>명 가운데 </a:t>
            </a:r>
            <a:r>
              <a:rPr lang="en-US" altLang="ko-KR" dirty="0"/>
              <a:t>9</a:t>
            </a:r>
            <a:r>
              <a:rPr lang="ko-KR" altLang="en-US" dirty="0"/>
              <a:t>명</a:t>
            </a:r>
            <a:r>
              <a:rPr lang="en-US" altLang="ko-KR" dirty="0"/>
              <a:t>(88.2%)</a:t>
            </a:r>
            <a:r>
              <a:rPr lang="ko-KR" altLang="en-US" dirty="0"/>
              <a:t>은 온라인 채널을 통해 의류를 구매하는 것으로 나타났다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송고시간 </a:t>
            </a:r>
            <a:r>
              <a:rPr lang="en-US" altLang="ko-KR" dirty="0"/>
              <a:t>- </a:t>
            </a:r>
            <a:r>
              <a:rPr lang="ko-KR" altLang="en-US" dirty="0" err="1"/>
              <a:t>홍국기</a:t>
            </a:r>
            <a:r>
              <a:rPr lang="ko-KR" altLang="en-US" dirty="0"/>
              <a:t> 기자</a:t>
            </a:r>
          </a:p>
          <a:p>
            <a:pPr marL="0" indent="0">
              <a:buNone/>
            </a:pPr>
            <a:r>
              <a:rPr lang="en-US" altLang="ko-KR" dirty="0"/>
              <a:t>(https://www.yna.co.kr/view/AKR20230425039000017)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22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71F42-50B2-459A-A10B-D9A8B68E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1EB47-346A-4536-9D0A-E59746B62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MZ</a:t>
            </a:r>
            <a:r>
              <a:rPr lang="ko-KR" altLang="en-US" dirty="0"/>
              <a:t>세대에게 온라인 쇼핑이란</a:t>
            </a:r>
            <a:r>
              <a:rPr lang="en-US" altLang="ko-KR" dirty="0"/>
              <a:t>?…“</a:t>
            </a:r>
            <a:r>
              <a:rPr lang="ko-KR" altLang="en-US" dirty="0"/>
              <a:t>단순 소비행위 넘어선 소통행위”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err="1"/>
              <a:t>팬데믹</a:t>
            </a:r>
            <a:r>
              <a:rPr lang="ko-KR" altLang="en-US" dirty="0"/>
              <a:t> 후 온라인 쇼핑에 대한 의존도가 높아지면서 온라인 쇼핑은 선택이 아닌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필수가 된 상황에서 급격하게 성장한 온라인 쇼핑몰의 최근 트렌드는 어떨까</a:t>
            </a:r>
            <a:r>
              <a:rPr lang="en-US" altLang="ko-KR" dirty="0"/>
              <a:t>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쇼핑몰 내에서도 서비스 이용자들 간의 소통이 이루어지는 커뮤니티의 중요도가 부상하고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기존에는 쇼핑몰 </a:t>
            </a:r>
            <a:r>
              <a:rPr lang="en-US" altLang="ko-KR" dirty="0"/>
              <a:t>MD</a:t>
            </a:r>
            <a:r>
              <a:rPr lang="ko-KR" altLang="en-US" dirty="0"/>
              <a:t>가 상품을 큐레이션 해 콘텐츠를 제작했으나 최근에는 유저도 커머스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플랫폼 내 커뮤니티에 개인의 취향을 담은 콘텐츠를 직접 업로드하고 소비한다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altLang="ko-KR" dirty="0" err="1"/>
              <a:t>ITBizNews</a:t>
            </a:r>
            <a:r>
              <a:rPr lang="en-US" altLang="ko-KR" dirty="0"/>
              <a:t>(https://www.itbiznews.com) </a:t>
            </a:r>
            <a:r>
              <a:rPr lang="ko-KR" altLang="en-US" dirty="0" err="1"/>
              <a:t>강예림</a:t>
            </a:r>
            <a:r>
              <a:rPr lang="en-US" altLang="ko-KR" dirty="0"/>
              <a:t>·</a:t>
            </a:r>
            <a:r>
              <a:rPr lang="ko-KR" altLang="en-US" dirty="0"/>
              <a:t>김현진 연세대 </a:t>
            </a:r>
            <a:r>
              <a:rPr lang="en-US" altLang="ko-KR" dirty="0"/>
              <a:t>ISSU </a:t>
            </a:r>
            <a:r>
              <a:rPr lang="ko-KR" altLang="en-US" dirty="0" err="1"/>
              <a:t>학회원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05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1F65A-DDE4-4749-9EF2-491956EB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페르소나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8529D-0959-450E-B635-1E6C1E54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이동준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나이</a:t>
            </a:r>
            <a:r>
              <a:rPr lang="en-US" altLang="ko-KR" dirty="0"/>
              <a:t>: 20</a:t>
            </a:r>
            <a:r>
              <a:rPr lang="ko-KR" altLang="en-US" dirty="0"/>
              <a:t>대 초반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직업</a:t>
            </a:r>
            <a:r>
              <a:rPr lang="en-US" altLang="ko-KR" dirty="0"/>
              <a:t>: </a:t>
            </a:r>
            <a:r>
              <a:rPr lang="ko-KR" altLang="en-US" dirty="0"/>
              <a:t>대학생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유행에 민감하고 독립적인 스타일을 추구하는 모습을 보임</a:t>
            </a:r>
            <a:r>
              <a:rPr lang="en-US" altLang="ko-KR" dirty="0"/>
              <a:t>. </a:t>
            </a:r>
            <a:r>
              <a:rPr lang="ko-KR" altLang="en-US" dirty="0"/>
              <a:t>소셜 미디어를 자주 이용하며</a:t>
            </a:r>
            <a:r>
              <a:rPr lang="en-US" altLang="ko-KR" dirty="0"/>
              <a:t>, </a:t>
            </a:r>
            <a:r>
              <a:rPr lang="ko-KR" altLang="en-US" dirty="0"/>
              <a:t>패션 블로거나 </a:t>
            </a:r>
            <a:r>
              <a:rPr lang="ko-KR" altLang="en-US" dirty="0" err="1"/>
              <a:t>인플루언서의</a:t>
            </a:r>
            <a:r>
              <a:rPr lang="ko-KR" altLang="en-US" dirty="0"/>
              <a:t> 영향을 받음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쇼핑 취향</a:t>
            </a:r>
            <a:r>
              <a:rPr lang="en-US" altLang="ko-KR" dirty="0"/>
              <a:t>: </a:t>
            </a:r>
            <a:r>
              <a:rPr lang="ko-KR" altLang="en-US" dirty="0" err="1"/>
              <a:t>트렌디하고</a:t>
            </a:r>
            <a:r>
              <a:rPr lang="ko-KR" altLang="en-US" dirty="0"/>
              <a:t> 모던한 디자인의 의류를 선호하며</a:t>
            </a:r>
            <a:r>
              <a:rPr lang="en-US" altLang="ko-KR" dirty="0"/>
              <a:t>, </a:t>
            </a:r>
            <a:r>
              <a:rPr lang="ko-KR" altLang="en-US" dirty="0"/>
              <a:t>특히 유니크한 아이템에 관심이 많음</a:t>
            </a:r>
            <a:r>
              <a:rPr lang="en-US" altLang="ko-KR" dirty="0"/>
              <a:t>. </a:t>
            </a:r>
            <a:r>
              <a:rPr lang="ko-KR" altLang="en-US" dirty="0"/>
              <a:t>온라인 쇼핑 경험이 풍부하고</a:t>
            </a:r>
            <a:r>
              <a:rPr lang="en-US" altLang="ko-KR" dirty="0"/>
              <a:t>, </a:t>
            </a:r>
            <a:r>
              <a:rPr lang="ko-KR" altLang="en-US" dirty="0"/>
              <a:t>신제품 출시 소식을 주시함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관심사</a:t>
            </a:r>
            <a:r>
              <a:rPr lang="en-US" altLang="ko-KR" dirty="0"/>
              <a:t>: </a:t>
            </a:r>
            <a:r>
              <a:rPr lang="ko-KR" altLang="en-US" dirty="0"/>
              <a:t>패션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여행</a:t>
            </a:r>
          </a:p>
        </p:txBody>
      </p:sp>
    </p:spTree>
    <p:extLst>
      <p:ext uri="{BB962C8B-B14F-4D97-AF65-F5344CB8AC3E}">
        <p14:creationId xmlns:p14="http://schemas.microsoft.com/office/powerpoint/2010/main" val="53958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1DEEC-3B79-498E-9239-F294D248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페르소나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4101C6-2E3C-4BC4-AD99-F9784987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이현우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나이</a:t>
            </a:r>
            <a:r>
              <a:rPr lang="en-US" altLang="ko-KR" dirty="0"/>
              <a:t>: 20</a:t>
            </a:r>
            <a:r>
              <a:rPr lang="ko-KR" altLang="en-US" dirty="0"/>
              <a:t>대 중반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직업</a:t>
            </a:r>
            <a:r>
              <a:rPr lang="en-US" altLang="ko-KR" dirty="0"/>
              <a:t>: </a:t>
            </a:r>
            <a:r>
              <a:rPr lang="ko-KR" altLang="en-US" dirty="0"/>
              <a:t>마케팅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활발하고 에너지 넘치는 성격을 가진 젊은이입니다</a:t>
            </a:r>
            <a:r>
              <a:rPr lang="en-US" altLang="ko-KR" dirty="0"/>
              <a:t>. </a:t>
            </a:r>
            <a:r>
              <a:rPr lang="ko-KR" altLang="en-US" dirty="0"/>
              <a:t>모험을 즐기며 새로운 경험을 찾아 다니는 것을 좋아합니다</a:t>
            </a:r>
            <a:r>
              <a:rPr lang="en-US" altLang="ko-KR" dirty="0"/>
              <a:t>. </a:t>
            </a:r>
            <a:r>
              <a:rPr lang="ko-KR" altLang="en-US" dirty="0"/>
              <a:t>유행을 따르는 것보다 자신만의 개성을 중시하며</a:t>
            </a:r>
            <a:r>
              <a:rPr lang="en-US" altLang="ko-KR" dirty="0"/>
              <a:t>, </a:t>
            </a:r>
            <a:r>
              <a:rPr lang="ko-KR" altLang="en-US" dirty="0"/>
              <a:t>독립적인 생각을 가지고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쇼핑 취향</a:t>
            </a:r>
            <a:r>
              <a:rPr lang="en-US" altLang="ko-KR" dirty="0"/>
              <a:t>: </a:t>
            </a:r>
            <a:r>
              <a:rPr lang="ko-KR" altLang="en-US" dirty="0" err="1"/>
              <a:t>유니크하고</a:t>
            </a:r>
            <a:r>
              <a:rPr lang="ko-KR" altLang="en-US" dirty="0"/>
              <a:t> 개성 있는 디자인을 선호합니다</a:t>
            </a:r>
            <a:r>
              <a:rPr lang="en-US" altLang="ko-KR" dirty="0"/>
              <a:t>. </a:t>
            </a:r>
            <a:r>
              <a:rPr lang="ko-KR" altLang="en-US" dirty="0"/>
              <a:t>스트리트 패션과 스케이트보드 문화에 관심이 많으며</a:t>
            </a:r>
            <a:r>
              <a:rPr lang="en-US" altLang="ko-KR" dirty="0"/>
              <a:t>, </a:t>
            </a:r>
            <a:r>
              <a:rPr lang="ko-KR" altLang="en-US" dirty="0"/>
              <a:t>감각적인 </a:t>
            </a:r>
            <a:r>
              <a:rPr lang="ko-KR" altLang="en-US" dirty="0" err="1"/>
              <a:t>스니커즈와</a:t>
            </a:r>
            <a:r>
              <a:rPr lang="ko-KR" altLang="en-US" dirty="0"/>
              <a:t> </a:t>
            </a:r>
            <a:r>
              <a:rPr lang="ko-KR" altLang="en-US" dirty="0" err="1"/>
              <a:t>후드티</a:t>
            </a:r>
            <a:r>
              <a:rPr lang="en-US" altLang="ko-KR" dirty="0"/>
              <a:t>, </a:t>
            </a:r>
            <a:r>
              <a:rPr lang="ko-KR" altLang="en-US" dirty="0"/>
              <a:t>그래픽 티셔츠를 좋아합니다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관심사</a:t>
            </a:r>
            <a:r>
              <a:rPr lang="en-US" altLang="ko-KR" dirty="0"/>
              <a:t>: </a:t>
            </a:r>
            <a:r>
              <a:rPr lang="ko-KR" altLang="en-US" dirty="0"/>
              <a:t>음악 </a:t>
            </a:r>
            <a:r>
              <a:rPr lang="en-US" altLang="ko-KR" dirty="0"/>
              <a:t>(</a:t>
            </a:r>
            <a:r>
              <a:rPr lang="ko-KR" altLang="en-US" dirty="0"/>
              <a:t>힙합</a:t>
            </a:r>
            <a:r>
              <a:rPr lang="en-US" altLang="ko-KR" dirty="0"/>
              <a:t>, </a:t>
            </a:r>
            <a:r>
              <a:rPr lang="ko-KR" altLang="en-US" dirty="0"/>
              <a:t>록 등 다양한 장르</a:t>
            </a:r>
            <a:r>
              <a:rPr lang="en-US" altLang="ko-KR" dirty="0"/>
              <a:t>), </a:t>
            </a:r>
            <a:r>
              <a:rPr lang="ko-KR" altLang="en-US" dirty="0"/>
              <a:t>스케이트보드</a:t>
            </a:r>
            <a:r>
              <a:rPr lang="en-US" altLang="ko-KR" dirty="0"/>
              <a:t>, </a:t>
            </a:r>
            <a:r>
              <a:rPr lang="ko-KR" altLang="en-US" dirty="0"/>
              <a:t>비디오 게임</a:t>
            </a:r>
          </a:p>
        </p:txBody>
      </p:sp>
    </p:spTree>
    <p:extLst>
      <p:ext uri="{BB962C8B-B14F-4D97-AF65-F5344CB8AC3E}">
        <p14:creationId xmlns:p14="http://schemas.microsoft.com/office/powerpoint/2010/main" val="228764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1E906-49C4-4D24-8350-DF6258D7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페르소나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1E2FAD-F0A6-49AA-9266-A61C2DAC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강세찬</a:t>
            </a:r>
            <a:endParaRPr lang="ko-KR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나이</a:t>
            </a:r>
            <a:r>
              <a:rPr lang="en-US" altLang="ko-KR" dirty="0"/>
              <a:t>: 10</a:t>
            </a:r>
            <a:r>
              <a:rPr lang="ko-KR" altLang="en-US" dirty="0"/>
              <a:t>대 후반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직업</a:t>
            </a:r>
            <a:r>
              <a:rPr lang="en-US" altLang="ko-KR" dirty="0"/>
              <a:t>: </a:t>
            </a:r>
            <a:r>
              <a:rPr lang="ko-KR" altLang="en-US" dirty="0"/>
              <a:t>고등학생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활동적이고 에너지 넘치는 성격을 가지고 있으며</a:t>
            </a:r>
            <a:r>
              <a:rPr lang="en-US" altLang="ko-KR" dirty="0"/>
              <a:t>, </a:t>
            </a:r>
            <a:r>
              <a:rPr lang="ko-KR" altLang="en-US" dirty="0"/>
              <a:t>스포츠와 운동을 즐김</a:t>
            </a:r>
            <a:r>
              <a:rPr lang="en-US" altLang="ko-KR" dirty="0"/>
              <a:t>. </a:t>
            </a:r>
            <a:r>
              <a:rPr lang="ko-KR" altLang="en-US" dirty="0"/>
              <a:t>편안하면서도 </a:t>
            </a:r>
            <a:r>
              <a:rPr lang="ko-KR" altLang="en-US" dirty="0" err="1"/>
              <a:t>스타일리시한</a:t>
            </a:r>
            <a:r>
              <a:rPr lang="ko-KR" altLang="en-US" dirty="0"/>
              <a:t> 의류를 찾는다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쇼핑 취향</a:t>
            </a:r>
            <a:r>
              <a:rPr lang="en-US" altLang="ko-KR" dirty="0"/>
              <a:t>: </a:t>
            </a:r>
            <a:r>
              <a:rPr lang="ko-KR" altLang="en-US" dirty="0"/>
              <a:t>스포티하면서도 </a:t>
            </a:r>
            <a:r>
              <a:rPr lang="ko-KR" altLang="en-US" dirty="0" err="1"/>
              <a:t>트렌디한</a:t>
            </a:r>
            <a:r>
              <a:rPr lang="ko-KR" altLang="en-US" dirty="0"/>
              <a:t> 디자인의 스트리트 </a:t>
            </a:r>
            <a:r>
              <a:rPr lang="ko-KR" altLang="en-US" dirty="0" err="1"/>
              <a:t>웨어나</a:t>
            </a:r>
            <a:r>
              <a:rPr lang="ko-KR" altLang="en-US" dirty="0"/>
              <a:t> 운동복을 선호함</a:t>
            </a:r>
            <a:r>
              <a:rPr lang="en-US" altLang="ko-KR" dirty="0"/>
              <a:t>. </a:t>
            </a:r>
            <a:r>
              <a:rPr lang="ko-KR" altLang="en-US" dirty="0"/>
              <a:t>기능성과 편안함을 중시하며</a:t>
            </a:r>
            <a:r>
              <a:rPr lang="en-US" altLang="ko-KR" dirty="0"/>
              <a:t>, </a:t>
            </a:r>
            <a:r>
              <a:rPr lang="ko-KR" altLang="en-US" dirty="0"/>
              <a:t>다양한 운동을 즐기는 취향을 반영한 제품에 관심이 많음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관심사</a:t>
            </a:r>
            <a:r>
              <a:rPr lang="en-US" altLang="ko-KR" dirty="0"/>
              <a:t>: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</a:p>
        </p:txBody>
      </p:sp>
    </p:spTree>
    <p:extLst>
      <p:ext uri="{BB962C8B-B14F-4D97-AF65-F5344CB8AC3E}">
        <p14:creationId xmlns:p14="http://schemas.microsoft.com/office/powerpoint/2010/main" val="196704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B148B-59D9-4F3D-AB35-59637DBA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568"/>
            <a:ext cx="1753998" cy="315912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페르소나 </a:t>
            </a:r>
            <a:r>
              <a:rPr lang="en-US" altLang="ko-KR" sz="1200" dirty="0"/>
              <a:t>- Journey Map</a:t>
            </a:r>
            <a:endParaRPr lang="ko-KR" altLang="en-US" sz="1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81502-8563-46CE-9D54-99B9D1736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5618"/>
            <a:ext cx="10515600" cy="558134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ko-KR" altLang="en-US" dirty="0"/>
              <a:t>페르소나</a:t>
            </a:r>
            <a:r>
              <a:rPr lang="en-US" altLang="ko-KR" dirty="0"/>
              <a:t>: </a:t>
            </a:r>
            <a:r>
              <a:rPr lang="ko-KR" altLang="en-US" dirty="0"/>
              <a:t>이동준</a:t>
            </a:r>
          </a:p>
          <a:p>
            <a:pPr marL="0" indent="0">
              <a:buNone/>
            </a:pPr>
            <a:r>
              <a:rPr lang="ko-KR" altLang="en-US" dirty="0"/>
              <a:t>인식 단계 </a:t>
            </a:r>
            <a:r>
              <a:rPr lang="en-US" altLang="ko-KR" dirty="0"/>
              <a:t>(Awareness Stage)</a:t>
            </a:r>
          </a:p>
          <a:p>
            <a:pPr marL="0" indent="0">
              <a:buNone/>
            </a:pPr>
            <a:r>
              <a:rPr lang="ko-KR" altLang="en-US" dirty="0"/>
              <a:t>소셜 미디어에서 패션 블로거의 포스트를 보며 유행에 민감한 제품을 인지합니다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패션 블로거의 추천을 통해 특정 쇼핑몰의 존재를 알게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관심 단계 </a:t>
            </a:r>
            <a:r>
              <a:rPr lang="en-US" altLang="ko-KR" dirty="0"/>
              <a:t>(Interest Stage)</a:t>
            </a:r>
          </a:p>
          <a:p>
            <a:pPr marL="0" indent="0">
              <a:buNone/>
            </a:pPr>
            <a:r>
              <a:rPr lang="ko-KR" altLang="en-US" dirty="0"/>
              <a:t>다양한 온라인 쇼핑몰에서 신제품 출시 소식과 할인 이벤트를 주의 깊게 살펴보며 관심을 가집니다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유니크하고</a:t>
            </a:r>
            <a:r>
              <a:rPr lang="ko-KR" altLang="en-US" dirty="0"/>
              <a:t> 모던한 디자인의 제품에 특별한 관심을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고려 단계 </a:t>
            </a:r>
            <a:r>
              <a:rPr lang="en-US" altLang="ko-KR" dirty="0"/>
              <a:t>(Consideration Stage)</a:t>
            </a:r>
          </a:p>
          <a:p>
            <a:pPr marL="0" indent="0">
              <a:buNone/>
            </a:pPr>
            <a:r>
              <a:rPr lang="ko-KR" altLang="en-US" dirty="0"/>
              <a:t>여러 온라인 쇼핑몰에서 제품을 비교하고 리뷰를 확인하여 최적의 제품을 고르기 위해 시간을 투자합니다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신제품 출시 소식이 있는 쇼핑몰을 선호하며 품질과 디자인을 고려합니다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결정 단계 </a:t>
            </a:r>
            <a:r>
              <a:rPr lang="en-US" altLang="ko-KR" dirty="0"/>
              <a:t>(Decision Stage)</a:t>
            </a:r>
          </a:p>
          <a:p>
            <a:pPr marL="0" indent="0">
              <a:buNone/>
            </a:pPr>
            <a:r>
              <a:rPr lang="ko-KR" altLang="en-US" dirty="0"/>
              <a:t>품질과 디자인</a:t>
            </a:r>
            <a:r>
              <a:rPr lang="en-US" altLang="ko-KR" dirty="0"/>
              <a:t>, </a:t>
            </a:r>
            <a:r>
              <a:rPr lang="ko-KR" altLang="en-US" dirty="0"/>
              <a:t>가격 등을 종합적으로 고려하여 최종적으로 제품을 선택합니다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신뢰할 수 있는 온라인 쇼핑몰을 통해 구매 결정을 내립니다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구매 단계 </a:t>
            </a:r>
            <a:r>
              <a:rPr lang="en-US" altLang="ko-KR" dirty="0"/>
              <a:t>(Purchase Stage)</a:t>
            </a:r>
          </a:p>
          <a:p>
            <a:pPr marL="0" indent="0">
              <a:buNone/>
            </a:pPr>
            <a:r>
              <a:rPr lang="ko-KR" altLang="en-US" dirty="0"/>
              <a:t>선택한 제품을 온라인으로 구매하고 안전한 결제 과정을 거칩니다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후기 단계 </a:t>
            </a:r>
            <a:r>
              <a:rPr lang="en-US" altLang="ko-KR" dirty="0"/>
              <a:t>(Review Stage)</a:t>
            </a:r>
          </a:p>
          <a:p>
            <a:pPr marL="0" indent="0">
              <a:buNone/>
            </a:pPr>
            <a:r>
              <a:rPr lang="ko-KR" altLang="en-US" dirty="0"/>
              <a:t>제품이 안전하게 배송되었는지 확인하고 만족스러운지 확인한 후</a:t>
            </a:r>
            <a:r>
              <a:rPr lang="en-US" altLang="ko-KR" dirty="0"/>
              <a:t>, </a:t>
            </a:r>
            <a:r>
              <a:rPr lang="ko-KR" altLang="en-US" dirty="0"/>
              <a:t>필요한 경우 리뷰를 작성하거나 고객 서비스에 연락하여 추가적인 지원을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5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B148B-59D9-4F3D-AB35-59637DBA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720442" cy="171770"/>
          </a:xfrm>
        </p:spPr>
        <p:txBody>
          <a:bodyPr>
            <a:normAutofit fontScale="90000"/>
          </a:bodyPr>
          <a:lstStyle/>
          <a:p>
            <a:r>
              <a:rPr lang="ko-KR" altLang="en-US" sz="1200" dirty="0"/>
              <a:t>페르소나 </a:t>
            </a:r>
            <a:r>
              <a:rPr lang="en-US" altLang="ko-KR" sz="1200" dirty="0"/>
              <a:t>- Journey Map</a:t>
            </a:r>
            <a:endParaRPr lang="ko-KR" altLang="en-US" sz="1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81502-8563-46CE-9D54-99B9D1736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6286"/>
            <a:ext cx="10515600" cy="548067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ko-KR" altLang="en-US" dirty="0"/>
              <a:t>페르소나</a:t>
            </a:r>
            <a:r>
              <a:rPr lang="en-US" altLang="ko-KR" dirty="0"/>
              <a:t>: </a:t>
            </a:r>
            <a:r>
              <a:rPr lang="ko-KR" altLang="en-US" dirty="0"/>
              <a:t>이현우</a:t>
            </a:r>
          </a:p>
          <a:p>
            <a:pPr marL="0" indent="0">
              <a:buNone/>
            </a:pPr>
            <a:r>
              <a:rPr lang="ko-KR" altLang="en-US" dirty="0"/>
              <a:t>인식 단계 </a:t>
            </a:r>
            <a:r>
              <a:rPr lang="en-US" altLang="ko-KR" dirty="0"/>
              <a:t>(Awareness Stage)</a:t>
            </a:r>
          </a:p>
          <a:p>
            <a:pPr marL="0" indent="0">
              <a:buNone/>
            </a:pPr>
            <a:r>
              <a:rPr lang="ko-KR" altLang="en-US" dirty="0"/>
              <a:t>이현우는 온라인 패션 커뮤니티나 소셜 미디어를 통해 최신 패션 트렌드를 탐색합니다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스트리트 패션 브랜드나 스케이트보드 커뮤니티에서 자주 활동하여 유행에 민감한 제품을 인지합니다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관심 단계 </a:t>
            </a:r>
            <a:r>
              <a:rPr lang="en-US" altLang="ko-KR" dirty="0"/>
              <a:t>(Interest Stage)</a:t>
            </a:r>
          </a:p>
          <a:p>
            <a:pPr marL="0" indent="0">
              <a:buNone/>
            </a:pPr>
            <a:r>
              <a:rPr lang="ko-KR" altLang="en-US" dirty="0"/>
              <a:t>다양한 온라인 쇼핑몰을 방문하여 </a:t>
            </a:r>
            <a:r>
              <a:rPr lang="ko-KR" altLang="en-US" dirty="0" err="1"/>
              <a:t>유니크하고</a:t>
            </a:r>
            <a:r>
              <a:rPr lang="ko-KR" altLang="en-US" dirty="0"/>
              <a:t> 개성 있는 디자인의 제품에 주목합니다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인플루언서나</a:t>
            </a:r>
            <a:r>
              <a:rPr lang="ko-KR" altLang="en-US" dirty="0"/>
              <a:t> 블로거의 추천을 통해 특정 제품에 대한 관심을 높입니다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고려 단계 </a:t>
            </a:r>
            <a:r>
              <a:rPr lang="en-US" altLang="ko-KR" dirty="0"/>
              <a:t>(Consideration Stage)</a:t>
            </a:r>
          </a:p>
          <a:p>
            <a:pPr marL="0" indent="0">
              <a:buNone/>
            </a:pPr>
            <a:r>
              <a:rPr lang="ko-KR" altLang="en-US" dirty="0"/>
              <a:t>각 쇼핑몰에서 제공하는 제품을 비교하고 리뷰를 확인하여 자신에게 맞는 제품을 선택하기 위해 노력합니다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스타일</a:t>
            </a:r>
            <a:r>
              <a:rPr lang="en-US" altLang="ko-KR" dirty="0"/>
              <a:t>, </a:t>
            </a:r>
            <a:r>
              <a:rPr lang="ko-KR" altLang="en-US" dirty="0"/>
              <a:t>품질</a:t>
            </a:r>
            <a:r>
              <a:rPr lang="en-US" altLang="ko-KR" dirty="0"/>
              <a:t>, </a:t>
            </a:r>
            <a:r>
              <a:rPr lang="ko-KR" altLang="en-US" dirty="0"/>
              <a:t>가격 등을 종합적으로 고려하여 최종 선택을 준비합니다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결정 단계 </a:t>
            </a:r>
            <a:r>
              <a:rPr lang="en-US" altLang="ko-KR" dirty="0"/>
              <a:t>(Decision Stage)</a:t>
            </a:r>
          </a:p>
          <a:p>
            <a:pPr marL="0" indent="0">
              <a:buNone/>
            </a:pPr>
            <a:r>
              <a:rPr lang="ko-KR" altLang="en-US" dirty="0"/>
              <a:t>독립적인 사고를 바탕으로 자신만의 개성을 반영한 제품을 선택하고 구매 결정을 내립니다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제품의 특징이나 브랜드의 이미지 등을 고려하여 결정을 내립니다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구매 단계 </a:t>
            </a:r>
            <a:r>
              <a:rPr lang="en-US" altLang="ko-KR" dirty="0"/>
              <a:t>(Purchase Stage)</a:t>
            </a:r>
          </a:p>
          <a:p>
            <a:pPr marL="0" indent="0">
              <a:buNone/>
            </a:pPr>
            <a:r>
              <a:rPr lang="ko-KR" altLang="en-US" dirty="0"/>
              <a:t>선택한 제품을 온라인으로 구매하고 안전한 결제 과정을 거칩니다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후기 단계 </a:t>
            </a:r>
            <a:r>
              <a:rPr lang="en-US" altLang="ko-KR" dirty="0"/>
              <a:t>(Review Stage)</a:t>
            </a:r>
          </a:p>
          <a:p>
            <a:pPr marL="0" indent="0">
              <a:buNone/>
            </a:pPr>
            <a:r>
              <a:rPr lang="ko-KR" altLang="en-US" dirty="0"/>
              <a:t>제품이 안전하게 배송되었는지 확인하고 만족스러운지 확인한 후</a:t>
            </a:r>
            <a:r>
              <a:rPr lang="en-US" altLang="ko-KR" dirty="0"/>
              <a:t>, </a:t>
            </a:r>
            <a:r>
              <a:rPr lang="ko-KR" altLang="en-US" dirty="0"/>
              <a:t>필요한 경우 리뷰를 작성하거나 고객 서비스에 연락하여 추가적인 지원을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15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3FBCA-77CD-49FF-BDC8-82AEC016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타겟 고객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51C1B-2CD9-4AC2-9ADE-05A91DA3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주요 타겟 고객은 패션에 관심이 많은 </a:t>
            </a:r>
            <a:r>
              <a:rPr lang="en-US" altLang="ko-KR" dirty="0"/>
              <a:t>10</a:t>
            </a:r>
            <a:r>
              <a:rPr lang="ko-KR" altLang="en-US" dirty="0"/>
              <a:t>대 </a:t>
            </a:r>
            <a:r>
              <a:rPr lang="en-US" altLang="ko-KR" dirty="0"/>
              <a:t>~ 20</a:t>
            </a:r>
            <a:r>
              <a:rPr lang="ko-KR" altLang="en-US" dirty="0"/>
              <a:t>대의 남성</a:t>
            </a:r>
          </a:p>
        </p:txBody>
      </p:sp>
    </p:spTree>
    <p:extLst>
      <p:ext uri="{BB962C8B-B14F-4D97-AF65-F5344CB8AC3E}">
        <p14:creationId xmlns:p14="http://schemas.microsoft.com/office/powerpoint/2010/main" val="97343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B148B-59D9-4F3D-AB35-59637DBA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712053" cy="196937"/>
          </a:xfrm>
        </p:spPr>
        <p:txBody>
          <a:bodyPr>
            <a:normAutofit fontScale="90000"/>
          </a:bodyPr>
          <a:lstStyle/>
          <a:p>
            <a:r>
              <a:rPr lang="ko-KR" altLang="en-US" sz="1200" dirty="0"/>
              <a:t>페르소나 </a:t>
            </a:r>
            <a:r>
              <a:rPr lang="en-US" altLang="ko-KR" sz="1200" dirty="0"/>
              <a:t>- Journey Map</a:t>
            </a:r>
            <a:endParaRPr lang="ko-KR" altLang="en-US" sz="1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81502-8563-46CE-9D54-99B9D1736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4341"/>
            <a:ext cx="10515600" cy="552262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ko-KR" altLang="en-US" dirty="0"/>
              <a:t>페르소나</a:t>
            </a:r>
            <a:r>
              <a:rPr lang="en-US" altLang="ko-KR" dirty="0"/>
              <a:t>: </a:t>
            </a:r>
            <a:r>
              <a:rPr lang="ko-KR" altLang="en-US" dirty="0" err="1"/>
              <a:t>강세찬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인식 단계 </a:t>
            </a:r>
            <a:r>
              <a:rPr lang="en-US" altLang="ko-KR" dirty="0"/>
              <a:t>(Awareness Stage)</a:t>
            </a:r>
          </a:p>
          <a:p>
            <a:pPr marL="0" indent="0">
              <a:buNone/>
            </a:pPr>
            <a:r>
              <a:rPr lang="ko-KR" altLang="en-US" dirty="0"/>
              <a:t>스포츠 관련 소셜 미디어 계정이나 블로그를 통해 스포티한 의류에 대한 인식을 갖게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다양한 운동 관련 커뮤니티에서 스포츠 의류 및 운동화에 대한 정보를 얻습니다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관심 단계 </a:t>
            </a:r>
            <a:r>
              <a:rPr lang="en-US" altLang="ko-KR" dirty="0"/>
              <a:t>(Interest Stage)</a:t>
            </a:r>
          </a:p>
          <a:p>
            <a:pPr marL="0" indent="0">
              <a:buNone/>
            </a:pPr>
            <a:r>
              <a:rPr lang="ko-KR" altLang="en-US" dirty="0"/>
              <a:t>기능성과 스타일을 모두 고려하여 스포티하면서도 </a:t>
            </a:r>
            <a:r>
              <a:rPr lang="ko-KR" altLang="en-US" dirty="0" err="1"/>
              <a:t>트렌디한</a:t>
            </a:r>
            <a:r>
              <a:rPr lang="ko-KR" altLang="en-US" dirty="0"/>
              <a:t> 디자인의 제품에 관심을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다양한 운동을 즐기는 취향을 반영한 제품을 찾습니다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고려 단계 </a:t>
            </a:r>
            <a:r>
              <a:rPr lang="en-US" altLang="ko-KR" dirty="0"/>
              <a:t>(Consideration Stage)</a:t>
            </a:r>
          </a:p>
          <a:p>
            <a:pPr marL="0" indent="0">
              <a:buNone/>
            </a:pPr>
            <a:r>
              <a:rPr lang="ko-KR" altLang="en-US" dirty="0"/>
              <a:t>여러 온라인 쇼핑몰에서 제품을 비교하고 리뷰를 확인하여 최적의 제품을 찾기 위해 시간을 투자합니다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기능성과 스타일을 모두 고려하며 신중하게 제품을 선택합니다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결정 단계 </a:t>
            </a:r>
            <a:r>
              <a:rPr lang="en-US" altLang="ko-KR" dirty="0"/>
              <a:t>(Decision Stage)</a:t>
            </a:r>
          </a:p>
          <a:p>
            <a:pPr marL="0" indent="0">
              <a:buNone/>
            </a:pPr>
            <a:r>
              <a:rPr lang="ko-KR" altLang="en-US" dirty="0"/>
              <a:t>기능성과 스타일을 모두 고려하여 최종적으로 제품을 선택하고 온라인으로 구매 결정을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구매 단계 </a:t>
            </a:r>
            <a:r>
              <a:rPr lang="en-US" altLang="ko-KR" dirty="0"/>
              <a:t>(Purchase Stage)</a:t>
            </a:r>
          </a:p>
          <a:p>
            <a:pPr marL="0" indent="0">
              <a:buNone/>
            </a:pPr>
            <a:r>
              <a:rPr lang="ko-KR" altLang="en-US" dirty="0"/>
              <a:t>선택한 제품을 온라인으로 구매하고 안전한 결제 과정을 거칩니다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후기 단계 </a:t>
            </a:r>
            <a:r>
              <a:rPr lang="en-US" altLang="ko-KR" dirty="0"/>
              <a:t>(Review Stage)</a:t>
            </a:r>
          </a:p>
          <a:p>
            <a:pPr marL="0" indent="0">
              <a:buNone/>
            </a:pPr>
            <a:r>
              <a:rPr lang="ko-KR" altLang="en-US" dirty="0"/>
              <a:t>제품이 안전하게 배송되었는지 확인하고 만족스러운지 확인한 후</a:t>
            </a:r>
            <a:r>
              <a:rPr lang="en-US" altLang="ko-KR" dirty="0"/>
              <a:t>, </a:t>
            </a:r>
            <a:r>
              <a:rPr lang="ko-KR" altLang="en-US" dirty="0"/>
              <a:t>필요한 경우 리뷰를 작성하거나 고객 서비스에 연락하여 추가적인 지원을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374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0F129-4547-43B3-9B93-0DD25BB7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DA112-5E38-4651-B8B9-0004B3D13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스트리트 패션</a:t>
            </a:r>
            <a:r>
              <a:rPr lang="en-US" altLang="ko-KR" dirty="0"/>
              <a:t>(Street Fashion): </a:t>
            </a:r>
            <a:r>
              <a:rPr lang="ko-KR" altLang="en-US" dirty="0"/>
              <a:t>젊고 </a:t>
            </a:r>
            <a:r>
              <a:rPr lang="ko-KR" altLang="en-US" dirty="0" err="1"/>
              <a:t>트렌디한</a:t>
            </a:r>
            <a:r>
              <a:rPr lang="ko-KR" altLang="en-US" dirty="0"/>
              <a:t> 스타일을 추구하는 </a:t>
            </a:r>
            <a:r>
              <a:rPr lang="en-US" altLang="ko-KR" dirty="0"/>
              <a:t>10</a:t>
            </a:r>
            <a:r>
              <a:rPr lang="ko-KR" altLang="en-US" dirty="0"/>
              <a:t>대와 </a:t>
            </a:r>
            <a:r>
              <a:rPr lang="en-US" altLang="ko-KR" dirty="0"/>
              <a:t>20</a:t>
            </a:r>
            <a:r>
              <a:rPr lang="ko-KR" altLang="en-US" dirty="0"/>
              <a:t>대의 관심을 끌 수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유니크한 디자인</a:t>
            </a:r>
            <a:r>
              <a:rPr lang="en-US" altLang="ko-KR" dirty="0"/>
              <a:t>(Unique Design): </a:t>
            </a:r>
            <a:r>
              <a:rPr lang="ko-KR" altLang="en-US" dirty="0"/>
              <a:t>이 연령대의 고객들은 특별하고 독특한 디자인에 높은 관심 가짐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스포티한 의류</a:t>
            </a:r>
            <a:r>
              <a:rPr lang="en-US" altLang="ko-KR" dirty="0"/>
              <a:t>(Sporty Apparel): </a:t>
            </a:r>
            <a:r>
              <a:rPr lang="ko-KR" altLang="en-US" dirty="0"/>
              <a:t>활동적이고 운동을 즐기는 </a:t>
            </a:r>
            <a:r>
              <a:rPr lang="en-US" altLang="ko-KR" dirty="0"/>
              <a:t>10</a:t>
            </a:r>
            <a:r>
              <a:rPr lang="ko-KR" altLang="en-US" dirty="0"/>
              <a:t>대와 </a:t>
            </a:r>
            <a:r>
              <a:rPr lang="en-US" altLang="ko-KR" dirty="0"/>
              <a:t>20</a:t>
            </a:r>
            <a:r>
              <a:rPr lang="ko-KR" altLang="en-US" dirty="0"/>
              <a:t>대를 위한 의류에 대한 </a:t>
            </a:r>
            <a:r>
              <a:rPr lang="ko-KR" altLang="en-US" dirty="0" err="1"/>
              <a:t>검색량이</a:t>
            </a:r>
            <a:r>
              <a:rPr lang="ko-KR" altLang="en-US" dirty="0"/>
              <a:t> 많다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온라인 쇼핑</a:t>
            </a:r>
            <a:r>
              <a:rPr lang="en-US" altLang="ko-KR" dirty="0"/>
              <a:t>(Online Shopping): </a:t>
            </a:r>
            <a:r>
              <a:rPr lang="ko-KR" altLang="en-US" dirty="0"/>
              <a:t>이 연령대의 대다수는 온라인에서의 쇼핑을 선호합니다</a:t>
            </a:r>
            <a:r>
              <a:rPr lang="en-US" altLang="ko-KR" dirty="0"/>
              <a:t>. </a:t>
            </a:r>
            <a:r>
              <a:rPr lang="ko-KR" altLang="en-US" dirty="0"/>
              <a:t>이를 위한 편리한 검색어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신규 아이템</a:t>
            </a:r>
            <a:r>
              <a:rPr lang="en-US" altLang="ko-KR" dirty="0"/>
              <a:t>(New Arrivals): </a:t>
            </a:r>
            <a:r>
              <a:rPr lang="ko-KR" altLang="en-US" dirty="0"/>
              <a:t>유행에 민감한 고객층을 위해 새로운 제품 출시 소식을 전달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패션 트렌드</a:t>
            </a:r>
            <a:r>
              <a:rPr lang="en-US" altLang="ko-KR" dirty="0"/>
              <a:t>(Fashion Trends): </a:t>
            </a:r>
            <a:r>
              <a:rPr lang="ko-KR" altLang="en-US" dirty="0"/>
              <a:t>유행과 트렌드에 민감한 고객들을 위해 최신 패션 트렌드에 대한 정보를 제공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데일리 캐주얼</a:t>
            </a:r>
            <a:r>
              <a:rPr lang="en-US" altLang="ko-KR" dirty="0"/>
              <a:t>(Daily Casual): </a:t>
            </a:r>
            <a:r>
              <a:rPr lang="ko-KR" altLang="en-US" dirty="0"/>
              <a:t>일상적인 활동에서 착용하기 적합한 편안하고 </a:t>
            </a:r>
            <a:r>
              <a:rPr lang="ko-KR" altLang="en-US" dirty="0" err="1"/>
              <a:t>스타일리시한</a:t>
            </a:r>
            <a:r>
              <a:rPr lang="ko-KR" altLang="en-US" dirty="0"/>
              <a:t> 의류에 대한 </a:t>
            </a:r>
            <a:r>
              <a:rPr lang="ko-KR" altLang="en-US" dirty="0" err="1"/>
              <a:t>검색량이</a:t>
            </a:r>
            <a:r>
              <a:rPr lang="ko-KR" altLang="en-US" dirty="0"/>
              <a:t> 높다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합리적 가격</a:t>
            </a:r>
            <a:r>
              <a:rPr lang="en-US" altLang="ko-KR" dirty="0"/>
              <a:t>(Reasonable Price): </a:t>
            </a:r>
            <a:r>
              <a:rPr lang="ko-KR" altLang="en-US" dirty="0"/>
              <a:t>경제적인 측면에서도 고려해야 하는 이 연령대의 고객들을 위해 합리적인 가격대를 강조</a:t>
            </a:r>
          </a:p>
        </p:txBody>
      </p:sp>
    </p:spTree>
    <p:extLst>
      <p:ext uri="{BB962C8B-B14F-4D97-AF65-F5344CB8AC3E}">
        <p14:creationId xmlns:p14="http://schemas.microsoft.com/office/powerpoint/2010/main" val="925385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203C424-4130-4DB1-8DE4-A3DF5E038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1" y="2102918"/>
            <a:ext cx="2143125" cy="2143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F4D075-F0CF-4BE2-9C17-BC7AF2AC0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5" y="3813248"/>
            <a:ext cx="1950068" cy="6450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0BCE33-5A6A-4330-8B21-74BD37C27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8" y="2102918"/>
            <a:ext cx="2143125" cy="21431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10F129-4547-43B3-9B93-0DD25BB7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관련 이미지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F437A8-708E-4560-8B24-A2B9F12BC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68" y="2288406"/>
            <a:ext cx="1800225" cy="2543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D7C0A-48EF-487D-98B4-3299815AA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09" y="3861696"/>
            <a:ext cx="1847850" cy="2466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8644DD-D5C0-40DA-B738-9DB08F7BA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92" y="3750316"/>
            <a:ext cx="1857375" cy="2457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D5BC5C-2989-409A-B148-A349273BED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56" y="2288406"/>
            <a:ext cx="2143125" cy="2143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D1022A-E76B-485F-AD43-182CB93756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369" y="4293241"/>
            <a:ext cx="2390775" cy="19145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FD584D-2A5D-4A67-AEF5-749B588141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29" y="4431531"/>
            <a:ext cx="22193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93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1C632-3F27-41C6-9ED6-B387CC39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7188-0920-4952-89D8-394D65C46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ko-KR" altLang="en-US" dirty="0"/>
              <a:t>스트리트 패션</a:t>
            </a:r>
            <a:r>
              <a:rPr lang="en-US" altLang="ko-KR" dirty="0"/>
              <a:t>(Street Fashion):</a:t>
            </a:r>
          </a:p>
          <a:p>
            <a:pPr marL="0" indent="0">
              <a:buNone/>
            </a:pPr>
            <a:r>
              <a:rPr lang="ko-KR" altLang="en-US" dirty="0"/>
              <a:t>레퍼런스</a:t>
            </a:r>
            <a:r>
              <a:rPr lang="en-US" altLang="ko-KR" dirty="0"/>
              <a:t>: </a:t>
            </a:r>
            <a:r>
              <a:rPr lang="ko-KR" altLang="en-US" dirty="0"/>
              <a:t>스트리트 패션 브랜드인 </a:t>
            </a:r>
            <a:r>
              <a:rPr lang="en-US" altLang="ko-KR" dirty="0"/>
              <a:t>Supreme, Off-White, Palace </a:t>
            </a:r>
            <a:r>
              <a:rPr lang="ko-KR" altLang="en-US" dirty="0"/>
              <a:t>등의 인기와 관련된 검색어 및 컨텐츠를 참고할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유니크한 디자인</a:t>
            </a:r>
            <a:r>
              <a:rPr lang="en-US" altLang="ko-KR" dirty="0"/>
              <a:t>(Unique Design):</a:t>
            </a:r>
          </a:p>
          <a:p>
            <a:pPr marL="0" indent="0">
              <a:buNone/>
            </a:pPr>
            <a:r>
              <a:rPr lang="ko-KR" altLang="en-US" dirty="0"/>
              <a:t>레퍼런스</a:t>
            </a:r>
            <a:r>
              <a:rPr lang="en-US" altLang="ko-KR" dirty="0"/>
              <a:t>: </a:t>
            </a:r>
            <a:r>
              <a:rPr lang="ko-KR" altLang="en-US" dirty="0" err="1"/>
              <a:t>랜덤한</a:t>
            </a:r>
            <a:r>
              <a:rPr lang="ko-KR" altLang="en-US" dirty="0"/>
              <a:t> 패턴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ko-KR" altLang="en-US" dirty="0" err="1"/>
              <a:t>비대칭적인</a:t>
            </a:r>
            <a:r>
              <a:rPr lang="ko-KR" altLang="en-US" dirty="0"/>
              <a:t> 디자인을 특징으로 하는 브랜드 또는 제품들에 대한 검색 결과를 참고할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스포티한 의류</a:t>
            </a:r>
            <a:r>
              <a:rPr lang="en-US" altLang="ko-KR" dirty="0"/>
              <a:t>(Sporty Apparel):</a:t>
            </a:r>
          </a:p>
          <a:p>
            <a:pPr marL="0" indent="0">
              <a:buNone/>
            </a:pPr>
            <a:r>
              <a:rPr lang="ko-KR" altLang="en-US" dirty="0"/>
              <a:t>레퍼런스</a:t>
            </a:r>
            <a:r>
              <a:rPr lang="en-US" altLang="ko-KR" dirty="0"/>
              <a:t>: Nike, Adidas, Puma</a:t>
            </a:r>
            <a:r>
              <a:rPr lang="ko-KR" altLang="en-US" dirty="0"/>
              <a:t>와 같은 대중적인 스포츠 의류 브랜드의 제품들에 관련된 검색어와 콘텐츠를 참고할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온라인 쇼핑</a:t>
            </a:r>
            <a:r>
              <a:rPr lang="en-US" altLang="ko-KR" dirty="0"/>
              <a:t>(Online Shopping):</a:t>
            </a:r>
          </a:p>
          <a:p>
            <a:pPr marL="0" indent="0">
              <a:buNone/>
            </a:pPr>
            <a:r>
              <a:rPr lang="ko-KR" altLang="en-US" dirty="0"/>
              <a:t>레퍼런스</a:t>
            </a:r>
            <a:r>
              <a:rPr lang="en-US" altLang="ko-KR" dirty="0"/>
              <a:t>: </a:t>
            </a:r>
            <a:r>
              <a:rPr lang="ko-KR" altLang="en-US" dirty="0"/>
              <a:t>온라인 패션 플랫폼인 </a:t>
            </a:r>
            <a:r>
              <a:rPr lang="en-US" altLang="ko-KR" dirty="0"/>
              <a:t>ASOS, H&amp;M, Zara </a:t>
            </a:r>
            <a:r>
              <a:rPr lang="ko-KR" altLang="en-US" dirty="0"/>
              <a:t>등의 웹사이트</a:t>
            </a:r>
            <a:r>
              <a:rPr lang="en-US" altLang="ko-KR" dirty="0"/>
              <a:t>, </a:t>
            </a:r>
            <a:r>
              <a:rPr lang="ko-KR" altLang="en-US" dirty="0"/>
              <a:t>또는 온라인 쇼핑에 관한 리뷰 및 가이드 컨텐츠를 참고할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164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1C632-3F27-41C6-9ED6-B387CC39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7188-0920-4952-89D8-394D65C46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ko-KR" altLang="en-US" dirty="0"/>
              <a:t>신규 아이템</a:t>
            </a:r>
            <a:r>
              <a:rPr lang="en-US" altLang="ko-KR" dirty="0"/>
              <a:t>(New Arrivals):</a:t>
            </a:r>
          </a:p>
          <a:p>
            <a:pPr marL="0" indent="0">
              <a:buNone/>
            </a:pPr>
            <a:r>
              <a:rPr lang="ko-KR" altLang="en-US" dirty="0"/>
              <a:t>레퍼런스</a:t>
            </a:r>
            <a:r>
              <a:rPr lang="en-US" altLang="ko-KR" dirty="0"/>
              <a:t>: </a:t>
            </a:r>
            <a:r>
              <a:rPr lang="ko-KR" altLang="en-US" dirty="0"/>
              <a:t>패션 브랜드의 공식 웹사이트</a:t>
            </a:r>
            <a:r>
              <a:rPr lang="en-US" altLang="ko-KR" dirty="0"/>
              <a:t>, </a:t>
            </a:r>
            <a:r>
              <a:rPr lang="ko-KR" altLang="en-US" dirty="0"/>
              <a:t>쇼핑몰 사이트</a:t>
            </a:r>
            <a:r>
              <a:rPr lang="en-US" altLang="ko-KR" dirty="0"/>
              <a:t>, </a:t>
            </a:r>
            <a:r>
              <a:rPr lang="ko-KR" altLang="en-US" dirty="0"/>
              <a:t>패션 블로그 등에서 새로운 제품 출시 소식을 찾아볼 수 있습니다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패션 트렌드</a:t>
            </a:r>
            <a:r>
              <a:rPr lang="en-US" altLang="ko-KR" dirty="0"/>
              <a:t>(Fashion Trends):</a:t>
            </a:r>
          </a:p>
          <a:p>
            <a:pPr marL="0" indent="0">
              <a:buNone/>
            </a:pPr>
            <a:r>
              <a:rPr lang="ko-KR" altLang="en-US" dirty="0"/>
              <a:t>레퍼런스</a:t>
            </a:r>
            <a:r>
              <a:rPr lang="en-US" altLang="ko-KR" dirty="0"/>
              <a:t>: </a:t>
            </a:r>
            <a:r>
              <a:rPr lang="ko-KR" altLang="en-US" dirty="0"/>
              <a:t>패션 매거진</a:t>
            </a:r>
            <a:r>
              <a:rPr lang="en-US" altLang="ko-KR" dirty="0"/>
              <a:t>, </a:t>
            </a:r>
            <a:r>
              <a:rPr lang="ko-KR" altLang="en-US" dirty="0"/>
              <a:t>블로그</a:t>
            </a:r>
            <a:r>
              <a:rPr lang="en-US" altLang="ko-KR" dirty="0"/>
              <a:t>, </a:t>
            </a:r>
            <a:r>
              <a:rPr lang="ko-KR" altLang="en-US" dirty="0"/>
              <a:t>유명 </a:t>
            </a:r>
            <a:r>
              <a:rPr lang="ko-KR" altLang="en-US" dirty="0" err="1"/>
              <a:t>인플루언서의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계정 등을 통해 최신 패션 트렌드와 관련된 정보를 얻을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데일리 캐주얼</a:t>
            </a:r>
            <a:r>
              <a:rPr lang="en-US" altLang="ko-KR" dirty="0"/>
              <a:t>(Daily Casual):</a:t>
            </a:r>
          </a:p>
          <a:p>
            <a:pPr marL="0" indent="0">
              <a:buNone/>
            </a:pPr>
            <a:r>
              <a:rPr lang="ko-KR" altLang="en-US" dirty="0"/>
              <a:t>레퍼런스</a:t>
            </a:r>
            <a:r>
              <a:rPr lang="en-US" altLang="ko-KR" dirty="0"/>
              <a:t>: </a:t>
            </a:r>
            <a:r>
              <a:rPr lang="ko-KR" altLang="en-US" dirty="0"/>
              <a:t>캐주얼한 스타일의 의류를 제공하는 브랜드의 제품 라인업</a:t>
            </a:r>
            <a:r>
              <a:rPr lang="en-US" altLang="ko-KR" dirty="0"/>
              <a:t>, </a:t>
            </a:r>
            <a:r>
              <a:rPr lang="ko-KR" altLang="en-US" dirty="0"/>
              <a:t>일상적인 착용 사례에 관한 온라인 포럼 및 블로그 게시물을 참고할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합리적 가격</a:t>
            </a:r>
            <a:r>
              <a:rPr lang="en-US" altLang="ko-KR" dirty="0"/>
              <a:t>(Reasonable Price):</a:t>
            </a:r>
          </a:p>
          <a:p>
            <a:pPr marL="0" indent="0">
              <a:buNone/>
            </a:pPr>
            <a:r>
              <a:rPr lang="ko-KR" altLang="en-US" dirty="0"/>
              <a:t>레퍼런스</a:t>
            </a:r>
            <a:r>
              <a:rPr lang="en-US" altLang="ko-KR" dirty="0"/>
              <a:t>: </a:t>
            </a:r>
            <a:r>
              <a:rPr lang="ko-KR" altLang="en-US" dirty="0"/>
              <a:t>합리적인 가격대를 가진 브랜드의 제품에 대한 리뷰 및 비교 정보를 제공하는 온라인 쇼핑몰</a:t>
            </a:r>
            <a:r>
              <a:rPr lang="en-US" altLang="ko-KR" dirty="0"/>
              <a:t>, </a:t>
            </a:r>
            <a:r>
              <a:rPr lang="ko-KR" altLang="en-US" dirty="0"/>
              <a:t>가격 비교 사이트 등을 참고할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209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565A-5A66-433A-B97E-555831DA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5" y="356736"/>
            <a:ext cx="327313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메인 페이지</a:t>
            </a:r>
            <a:br>
              <a:rPr lang="en-US" altLang="ko-KR" dirty="0"/>
            </a:br>
            <a:r>
              <a:rPr lang="ko-KR" altLang="en-US" dirty="0"/>
              <a:t>와이어프레임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E5F3C-17EC-4A54-B5EC-82B27937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02" y="0"/>
            <a:ext cx="2667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FBC1C2-A66B-4BAA-A6F2-93E327886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74" y="0"/>
            <a:ext cx="266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6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565A-5A66-433A-B97E-555831DA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5" y="356736"/>
            <a:ext cx="327313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마이 페이지</a:t>
            </a:r>
            <a:br>
              <a:rPr lang="en-US" altLang="ko-KR" dirty="0"/>
            </a:br>
            <a:r>
              <a:rPr lang="ko-KR" altLang="en-US" dirty="0"/>
              <a:t>와이어프레임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1690E3-E495-411F-9F41-2D72BD871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68" y="1552344"/>
            <a:ext cx="4852515" cy="50835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0086DB-6A76-41A3-8E27-F74399547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34" y="1552344"/>
            <a:ext cx="4852515" cy="50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565A-5A66-433A-B97E-555831DA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5" y="356736"/>
            <a:ext cx="327313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상세 페이지</a:t>
            </a:r>
            <a:br>
              <a:rPr lang="en-US" altLang="ko-KR" dirty="0"/>
            </a:br>
            <a:r>
              <a:rPr lang="ko-KR" altLang="en-US" dirty="0"/>
              <a:t>와이어프레임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77EF5-EFF0-4D7F-B415-392A9762F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26" y="0"/>
            <a:ext cx="6261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0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565A-5A66-433A-B97E-555831DA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5" y="356736"/>
            <a:ext cx="4590556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로그인 페이지</a:t>
            </a:r>
            <a:br>
              <a:rPr lang="en-US" altLang="ko-KR" dirty="0"/>
            </a:br>
            <a:r>
              <a:rPr lang="ko-KR" altLang="en-US" dirty="0"/>
              <a:t>와이어프레임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3323C5-0F17-4618-A080-F9C6D2BE0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53" y="0"/>
            <a:ext cx="666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3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565A-5A66-433A-B97E-555831DA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5" y="356736"/>
            <a:ext cx="4590556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회원가입 페이지</a:t>
            </a:r>
            <a:br>
              <a:rPr lang="en-US" altLang="ko-KR" dirty="0"/>
            </a:br>
            <a:r>
              <a:rPr lang="ko-KR" altLang="en-US" dirty="0"/>
              <a:t>와이어프레임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2F827A-030E-4646-818C-079D36FA0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49" y="1682299"/>
            <a:ext cx="5244416" cy="49946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B7B8AD-C3D1-4892-B788-BCD94098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1682299"/>
            <a:ext cx="5244416" cy="49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3FBCA-77CD-49FF-BDC8-82AEC016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회사 및 브랜드 목표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51C1B-2CD9-4AC2-9ADE-05A91DA3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effectLst/>
                <a:latin typeface="Apple SD Gothic Neo"/>
              </a:rPr>
              <a:t>브랜드와 패션을 소개하고 브랜드를 스타로 만들어주면서 함께 성장하는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5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565A-5A66-433A-B97E-555831DA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5" y="356736"/>
            <a:ext cx="3273136" cy="1325563"/>
          </a:xfrm>
        </p:spPr>
        <p:txBody>
          <a:bodyPr/>
          <a:lstStyle/>
          <a:p>
            <a:pPr algn="ctr"/>
            <a:r>
              <a:rPr lang="ko-KR" altLang="en-US" dirty="0"/>
              <a:t>메인 페이지</a:t>
            </a:r>
            <a:br>
              <a:rPr lang="en-US" altLang="ko-KR" dirty="0"/>
            </a:br>
            <a:r>
              <a:rPr lang="ko-KR" altLang="en-US" dirty="0"/>
              <a:t>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B0BD4-2D81-4F04-B2B0-93CB50B7B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95" y="0"/>
            <a:ext cx="2667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ADF40A-14AB-4BB1-B16A-2519E1B7E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23" y="0"/>
            <a:ext cx="266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3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565A-5A66-433A-B97E-555831DA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63" y="205530"/>
            <a:ext cx="3196905" cy="1325563"/>
          </a:xfrm>
        </p:spPr>
        <p:txBody>
          <a:bodyPr/>
          <a:lstStyle/>
          <a:p>
            <a:pPr algn="ctr"/>
            <a:r>
              <a:rPr lang="ko-KR" altLang="en-US" dirty="0"/>
              <a:t>마이 페이지</a:t>
            </a:r>
            <a:br>
              <a:rPr lang="en-US" altLang="ko-KR" dirty="0"/>
            </a:br>
            <a:r>
              <a:rPr lang="ko-KR" altLang="en-US" dirty="0"/>
              <a:t>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B06C20-2A12-4D5D-9884-3AE17263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62" y="1536389"/>
            <a:ext cx="4883532" cy="51160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C19588-8E1A-4EFB-B17D-59DC5583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84" y="1536389"/>
            <a:ext cx="4883532" cy="51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6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565A-5A66-433A-B97E-555831DA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63" y="205530"/>
            <a:ext cx="3196905" cy="1325563"/>
          </a:xfrm>
        </p:spPr>
        <p:txBody>
          <a:bodyPr/>
          <a:lstStyle/>
          <a:p>
            <a:pPr algn="ctr"/>
            <a:r>
              <a:rPr lang="ko-KR" altLang="en-US" dirty="0"/>
              <a:t>상세 페이지</a:t>
            </a:r>
            <a:br>
              <a:rPr lang="en-US" altLang="ko-KR" dirty="0"/>
            </a:br>
            <a:r>
              <a:rPr lang="ko-KR" altLang="en-US" dirty="0"/>
              <a:t>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E4C56-753D-4C45-9A5C-C543988F0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48" y="0"/>
            <a:ext cx="6261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2BFB7-5D06-45BB-ADD8-8C868BF8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42563" cy="1325563"/>
          </a:xfrm>
        </p:spPr>
        <p:txBody>
          <a:bodyPr/>
          <a:lstStyle/>
          <a:p>
            <a:pPr algn="ctr"/>
            <a:r>
              <a:rPr lang="ko-KR" altLang="en-US" dirty="0"/>
              <a:t>로그인</a:t>
            </a:r>
            <a:br>
              <a:rPr lang="en-US" altLang="ko-KR" dirty="0"/>
            </a:br>
            <a:r>
              <a:rPr lang="ko-KR" altLang="en-US" dirty="0"/>
              <a:t>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058F0-E3C3-49D1-A50F-5B7FB84B0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666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1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2BFB7-5D06-45BB-ADD8-8C868BF8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92229" cy="1325563"/>
          </a:xfrm>
        </p:spPr>
        <p:txBody>
          <a:bodyPr/>
          <a:lstStyle/>
          <a:p>
            <a:r>
              <a:rPr lang="ko-KR" altLang="en-US" dirty="0"/>
              <a:t>회원가입</a:t>
            </a:r>
            <a:br>
              <a:rPr lang="en-US" altLang="ko-KR" dirty="0"/>
            </a:br>
            <a:r>
              <a:rPr lang="ko-KR" altLang="en-US" dirty="0"/>
              <a:t>레이아웃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E0387B-A9CD-401A-8B3D-3B0CA6B28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43" y="1690688"/>
            <a:ext cx="5254083" cy="5003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21ACFA-E1D3-45A0-A0A8-92B5DADE1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5" y="1690688"/>
            <a:ext cx="5254083" cy="5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15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2BFB7-5D06-45BB-ADD8-8C868BF8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32909" cy="1325563"/>
          </a:xfrm>
        </p:spPr>
        <p:txBody>
          <a:bodyPr/>
          <a:lstStyle/>
          <a:p>
            <a:r>
              <a:rPr lang="ko-KR" altLang="en-US"/>
              <a:t>사이트 주소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E7740-3BC1-4880-9631-670DBBC3B538}"/>
              </a:ext>
            </a:extLst>
          </p:cNvPr>
          <p:cNvSpPr txBox="1"/>
          <p:nvPr/>
        </p:nvSpPr>
        <p:spPr>
          <a:xfrm>
            <a:off x="1058091" y="2116183"/>
            <a:ext cx="104646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메인 페이지 주소 </a:t>
            </a:r>
            <a:r>
              <a:rPr lang="en-US" altLang="ko-KR" sz="2800" dirty="0"/>
              <a:t>: </a:t>
            </a:r>
            <a:r>
              <a:rPr lang="en-US" altLang="ko-KR" sz="2800" dirty="0">
                <a:hlinkClick r:id="rId2"/>
              </a:rPr>
              <a:t>http://eg0307.dothome.co.kr/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마이 페이지 주소 </a:t>
            </a:r>
            <a:r>
              <a:rPr lang="en-US" altLang="ko-KR" sz="2800" dirty="0"/>
              <a:t>: </a:t>
            </a:r>
            <a:r>
              <a:rPr lang="en-US" altLang="ko-KR" sz="2800" dirty="0">
                <a:hlinkClick r:id="rId3"/>
              </a:rPr>
              <a:t>http://eg0307.dothome.co.kr/mypage.html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상세 페이지 주소 </a:t>
            </a:r>
            <a:r>
              <a:rPr lang="en-US" altLang="ko-KR" sz="2800" dirty="0"/>
              <a:t>: </a:t>
            </a:r>
            <a:r>
              <a:rPr lang="en-US" altLang="ko-KR" sz="2800" dirty="0">
                <a:hlinkClick r:id="rId4"/>
              </a:rPr>
              <a:t>http://eg0307.dothome.co.kr/detailed.html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로그인 페이지 주소 </a:t>
            </a:r>
            <a:r>
              <a:rPr lang="en-US" altLang="ko-KR" sz="2800" dirty="0"/>
              <a:t>: </a:t>
            </a:r>
            <a:r>
              <a:rPr lang="en-US" altLang="ko-KR" sz="2800" dirty="0">
                <a:hlinkClick r:id="rId5"/>
              </a:rPr>
              <a:t>http://eg0307.dothome.co.kr/login.html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회원가입 주소 </a:t>
            </a:r>
            <a:r>
              <a:rPr lang="en-US" altLang="ko-KR" sz="2800" dirty="0"/>
              <a:t>: http://eg0307.dothome.co.kr/join.html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677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596D2-02DC-4685-99D5-D9B011A0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 및 특징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A407E9-5955-4D08-B7D8-45ABB7D1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MCS</a:t>
            </a:r>
            <a:r>
              <a:rPr lang="ko-KR" altLang="en-US" dirty="0"/>
              <a:t>는 캐주얼부터 </a:t>
            </a:r>
            <a:r>
              <a:rPr lang="ko-KR" altLang="en-US" dirty="0" err="1"/>
              <a:t>포멀까지</a:t>
            </a:r>
            <a:r>
              <a:rPr lang="ko-KR" altLang="en-US" dirty="0"/>
              <a:t> 다양한 스타일의 남성 의류를 제공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다양한 브랜드들과 협업하여 여러가지 이벤트를 진행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MCS</a:t>
            </a:r>
            <a:r>
              <a:rPr lang="ko-KR" altLang="en-US" dirty="0"/>
              <a:t>만의 자체 브랜드 보유</a:t>
            </a:r>
          </a:p>
        </p:txBody>
      </p:sp>
    </p:spTree>
    <p:extLst>
      <p:ext uri="{BB962C8B-B14F-4D97-AF65-F5344CB8AC3E}">
        <p14:creationId xmlns:p14="http://schemas.microsoft.com/office/powerpoint/2010/main" val="72905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6695B-6C63-43A9-9473-DEC01D63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1F3FD-B44E-4534-A288-E9C2E3A8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사이트의 컬러는 </a:t>
            </a:r>
            <a:r>
              <a:rPr lang="ko-KR" altLang="en-US" dirty="0" err="1"/>
              <a:t>무채색으로하여</a:t>
            </a:r>
            <a:r>
              <a:rPr lang="ko-KR" altLang="en-US" dirty="0"/>
              <a:t> 깔끔한 분위기를 연출하고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옐로우 그린으로 강조 표시를 한다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DFD8781-2826-4009-BC4C-BC0EE89CD82C}"/>
              </a:ext>
            </a:extLst>
          </p:cNvPr>
          <p:cNvSpPr/>
          <p:nvPr/>
        </p:nvSpPr>
        <p:spPr>
          <a:xfrm>
            <a:off x="838200" y="3162650"/>
            <a:ext cx="3254928" cy="32549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7D8C34B-2630-46B4-90EB-36A4AD0A325F}"/>
              </a:ext>
            </a:extLst>
          </p:cNvPr>
          <p:cNvSpPr/>
          <p:nvPr/>
        </p:nvSpPr>
        <p:spPr>
          <a:xfrm>
            <a:off x="4256783" y="3162650"/>
            <a:ext cx="3254928" cy="32549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CBF099-DDC1-4C79-AFC4-C9A6CC97C3E5}"/>
              </a:ext>
            </a:extLst>
          </p:cNvPr>
          <p:cNvSpPr/>
          <p:nvPr/>
        </p:nvSpPr>
        <p:spPr>
          <a:xfrm>
            <a:off x="7805291" y="3162650"/>
            <a:ext cx="3254928" cy="32549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62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6695B-6C63-43A9-9473-DEC01D63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서체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FBAF657-57FE-44F1-B241-C6BBCD45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</a:p>
          <a:p>
            <a:pPr marL="0" indent="0">
              <a:buNone/>
            </a:pPr>
            <a:r>
              <a:rPr lang="en-US" altLang="ko-KR" dirty="0"/>
              <a:t>Arial, Helvetica, sans-serif</a:t>
            </a:r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168B105A-012A-4298-B080-CA07D5A8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2897640"/>
            <a:ext cx="9350829" cy="37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5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A80AC-B8C7-4C41-BB46-227A58D7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마케팅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368EF-503F-4319-A17D-15E8376E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/>
              <a:t>소셜 미디어 마케팅 </a:t>
            </a:r>
            <a:r>
              <a:rPr lang="en-US" altLang="ko-KR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페이스북 등의 소셜 미디어 플랫폼을 활용하여 타겟 고객과의 소통을 강화합니다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온라인 광고 </a:t>
            </a:r>
            <a:r>
              <a:rPr lang="en-US" altLang="ko-KR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구글 </a:t>
            </a:r>
            <a:r>
              <a:rPr lang="ko-KR" altLang="en-US" dirty="0" err="1"/>
              <a:t>애드워즈</a:t>
            </a:r>
            <a:r>
              <a:rPr lang="en-US" altLang="ko-KR" dirty="0"/>
              <a:t>, </a:t>
            </a:r>
            <a:r>
              <a:rPr lang="ko-KR" altLang="en-US" dirty="0"/>
              <a:t>페이스북 광고 등을 통해 효과적인 온라인 광고 캠페인을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콘텐츠 마케팅 </a:t>
            </a:r>
            <a:r>
              <a:rPr lang="en-US" altLang="ko-KR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패션 블로그</a:t>
            </a:r>
            <a:r>
              <a:rPr lang="en-US" altLang="ko-KR" dirty="0"/>
              <a:t>, </a:t>
            </a:r>
            <a:r>
              <a:rPr lang="ko-KR" altLang="en-US" dirty="0"/>
              <a:t>유튜브 채널을 운영하여 유용한 콘텐츠를 제공함으로써 고객의 관심을 유도하고 브랜드 인지도를 높입니다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21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A2D1-7FBE-4F17-AE06-68C67BC6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경쟁사 분석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19097-0AA7-4C28-82F0-761B09EDC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무신사</a:t>
            </a:r>
            <a:r>
              <a:rPr lang="en-US" altLang="ko-KR" dirty="0"/>
              <a:t>, KREAM </a:t>
            </a:r>
            <a:r>
              <a:rPr lang="ko-KR" altLang="en-US" dirty="0"/>
              <a:t>등과 같은 경쟁사의 전략과 제품 라인업을 분석합니다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24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20327-A1D6-458F-BC79-24A35C92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무신사</a:t>
            </a:r>
            <a:r>
              <a:rPr lang="ko-KR" altLang="en-US" dirty="0"/>
              <a:t> 분석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6D353-D002-438A-8D9D-07E540388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dirty="0" err="1"/>
              <a:t>무신사</a:t>
            </a:r>
            <a:r>
              <a:rPr lang="ko-KR" altLang="en-US" dirty="0"/>
              <a:t> 사이트는 대표적으로 무채색 계열을 사용하며 </a:t>
            </a:r>
            <a:r>
              <a:rPr lang="en-US" altLang="ko-KR" dirty="0"/>
              <a:t>UI</a:t>
            </a:r>
            <a:r>
              <a:rPr lang="ko-KR" altLang="en-US" dirty="0"/>
              <a:t>는 사용자들의 편리성을 생각 안하고 난잡하게 되어있음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사용자들이 </a:t>
            </a:r>
            <a:r>
              <a:rPr lang="en-US" altLang="ko-KR" dirty="0"/>
              <a:t>UI</a:t>
            </a:r>
            <a:r>
              <a:rPr lang="ko-KR" altLang="en-US" dirty="0"/>
              <a:t>의 불편을 느끼고 있다</a:t>
            </a:r>
            <a:r>
              <a:rPr lang="en-US" altLang="ko-KR" dirty="0"/>
              <a:t>. </a:t>
            </a:r>
            <a:r>
              <a:rPr lang="ko-KR" altLang="en-US" dirty="0"/>
              <a:t>하지만 이미 온라인 쇼핑몰 중에서는 중심을 잡고 있을 정도로 규모가 크며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ko-KR" alt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사용자 수가 셀 수 없을 정도로 많음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슬라이드등</a:t>
            </a:r>
            <a:r>
              <a:rPr lang="ko-KR" altLang="en-US" dirty="0"/>
              <a:t> 애니메이션 기능을 별로 사용하지 않아 사이트가 정적임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또한 </a:t>
            </a:r>
            <a:r>
              <a:rPr lang="ko-KR" altLang="en-US" dirty="0" err="1"/>
              <a:t>무신사</a:t>
            </a:r>
            <a:r>
              <a:rPr lang="ko-KR" altLang="en-US" dirty="0"/>
              <a:t> 자체 </a:t>
            </a:r>
            <a:r>
              <a:rPr lang="ko-KR" altLang="en-US" dirty="0" err="1"/>
              <a:t>브렌드를</a:t>
            </a:r>
            <a:r>
              <a:rPr lang="ko-KR" altLang="en-US" dirty="0"/>
              <a:t> 가지고 있으며 다양한 브랜드들과 협업을 맺어 이벤트를 진행중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3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1735</Words>
  <Application>Microsoft Office PowerPoint</Application>
  <PresentationFormat>와이드스크린</PresentationFormat>
  <Paragraphs>209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Apple SD Gothic Neo</vt:lpstr>
      <vt:lpstr>Arial</vt:lpstr>
      <vt:lpstr>Calibri</vt:lpstr>
      <vt:lpstr>Calibri Light</vt:lpstr>
      <vt:lpstr>Office Theme</vt:lpstr>
      <vt:lpstr>MCS(Man's Clothes Store)</vt:lpstr>
      <vt:lpstr>타겟 고객 :</vt:lpstr>
      <vt:lpstr>회사 및 브랜드 목표:</vt:lpstr>
      <vt:lpstr>소개 및 특징 :</vt:lpstr>
      <vt:lpstr>색상 :</vt:lpstr>
      <vt:lpstr>서체 :</vt:lpstr>
      <vt:lpstr>마케팅</vt:lpstr>
      <vt:lpstr>경쟁사 분석 :</vt:lpstr>
      <vt:lpstr>무신사 분석 :</vt:lpstr>
      <vt:lpstr>KREAM 분석 :</vt:lpstr>
      <vt:lpstr>포지셔닝</vt:lpstr>
      <vt:lpstr>관련 기사</vt:lpstr>
      <vt:lpstr>관련 기사</vt:lpstr>
      <vt:lpstr>관련 기사</vt:lpstr>
      <vt:lpstr>페르소나</vt:lpstr>
      <vt:lpstr>페르소나</vt:lpstr>
      <vt:lpstr>페르소나</vt:lpstr>
      <vt:lpstr>페르소나 - Journey Map</vt:lpstr>
      <vt:lpstr>페르소나 - Journey Map</vt:lpstr>
      <vt:lpstr>페르소나 - Journey Map</vt:lpstr>
      <vt:lpstr>키워드</vt:lpstr>
      <vt:lpstr>키워드 관련 이미지</vt:lpstr>
      <vt:lpstr>레퍼런스</vt:lpstr>
      <vt:lpstr>레퍼런스</vt:lpstr>
      <vt:lpstr>메인 페이지 와이어프레임</vt:lpstr>
      <vt:lpstr>마이 페이지 와이어프레임</vt:lpstr>
      <vt:lpstr>상세 페이지 와이어프레임</vt:lpstr>
      <vt:lpstr>로그인 페이지 와이어프레임</vt:lpstr>
      <vt:lpstr>회원가입 페이지 와이어프레임</vt:lpstr>
      <vt:lpstr>메인 페이지 레이아웃</vt:lpstr>
      <vt:lpstr>마이 페이지 레이아웃</vt:lpstr>
      <vt:lpstr>상세 페이지 레이아웃</vt:lpstr>
      <vt:lpstr>로그인 레이아웃</vt:lpstr>
      <vt:lpstr>회원가입 레이아웃</vt:lpstr>
      <vt:lpstr>사이트 주소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MCS(Man's Clothes Store)</dc:title>
  <dc:creator>D-6</dc:creator>
  <cp:lastModifiedBy>D-6</cp:lastModifiedBy>
  <cp:revision>31</cp:revision>
  <dcterms:created xsi:type="dcterms:W3CDTF">2024-05-03T05:24:31Z</dcterms:created>
  <dcterms:modified xsi:type="dcterms:W3CDTF">2024-05-14T03:42:46Z</dcterms:modified>
</cp:coreProperties>
</file>